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05" r:id="rId2"/>
    <p:sldMasterId id="2147483723" r:id="rId3"/>
    <p:sldMasterId id="2147483731" r:id="rId4"/>
  </p:sldMasterIdLst>
  <p:notesMasterIdLst>
    <p:notesMasterId r:id="rId15"/>
  </p:notesMasterIdLst>
  <p:sldIdLst>
    <p:sldId id="265" r:id="rId5"/>
    <p:sldId id="316" r:id="rId6"/>
    <p:sldId id="303" r:id="rId7"/>
    <p:sldId id="306" r:id="rId8"/>
    <p:sldId id="318" r:id="rId9"/>
    <p:sldId id="319" r:id="rId10"/>
    <p:sldId id="320" r:id="rId11"/>
    <p:sldId id="323" r:id="rId12"/>
    <p:sldId id="317" r:id="rId13"/>
    <p:sldId id="322" r:id="rId14"/>
  </p:sldIdLst>
  <p:sldSz cx="18062575" cy="10160000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ccaro Luciana" initials="VL" lastIdx="3" clrIdx="0">
    <p:extLst>
      <p:ext uri="{19B8F6BF-5375-455C-9EA6-DF929625EA0E}">
        <p15:presenceInfo xmlns:p15="http://schemas.microsoft.com/office/powerpoint/2012/main" userId="S-1-5-21-1957994488-562591055-725345543-11144" providerId="AD"/>
      </p:ext>
    </p:extLst>
  </p:cmAuthor>
  <p:cmAuthor id="2" name="Sarah KS" initials="SK" lastIdx="2" clrIdx="1">
    <p:extLst>
      <p:ext uri="{19B8F6BF-5375-455C-9EA6-DF929625EA0E}">
        <p15:presenceInfo xmlns:p15="http://schemas.microsoft.com/office/powerpoint/2012/main" userId="20d9219bfa0899dd" providerId="Windows Live"/>
      </p:ext>
    </p:extLst>
  </p:cmAuthor>
  <p:cmAuthor id="3" name="Le Fort Geneviève" initials="LFG" lastIdx="6" clrIdx="2">
    <p:extLst>
      <p:ext uri="{19B8F6BF-5375-455C-9EA6-DF929625EA0E}">
        <p15:presenceInfo xmlns:p15="http://schemas.microsoft.com/office/powerpoint/2012/main" userId="S-1-5-21-1957994488-562591055-725345543-144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8"/>
    <a:srgbClr val="D7D7D8"/>
    <a:srgbClr val="00925A"/>
    <a:srgbClr val="F5C400"/>
    <a:srgbClr val="7B3480"/>
    <a:srgbClr val="EB6A28"/>
    <a:srgbClr val="DA0066"/>
    <a:srgbClr val="7A3C8D"/>
    <a:srgbClr val="FFCB08"/>
    <a:srgbClr val="00A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60" autoAdjust="0"/>
    <p:restoredTop sz="84646" autoAdjust="0"/>
  </p:normalViewPr>
  <p:slideViewPr>
    <p:cSldViewPr>
      <p:cViewPr varScale="1">
        <p:scale>
          <a:sx n="68" d="100"/>
          <a:sy n="68" d="100"/>
        </p:scale>
        <p:origin x="90" y="324"/>
      </p:cViewPr>
      <p:guideLst>
        <p:guide orient="horz" pos="2880"/>
        <p:guide pos="2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60" d="100"/>
          <a:sy n="60" d="100"/>
        </p:scale>
        <p:origin x="92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8A995-A795-49C7-AEF4-D2CB2209D0A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601F23A3-89BB-4D5B-8296-C87D4712C2E0}">
      <dgm:prSet phldrT="[Texte]" custT="1"/>
      <dgm:spPr/>
      <dgm:t>
        <a:bodyPr/>
        <a:lstStyle/>
        <a:p>
          <a:r>
            <a:rPr lang="fr-FR" sz="3300" dirty="0" smtClean="0"/>
            <a:t>Environnement d’enseignement et innovation </a:t>
          </a:r>
          <a:r>
            <a:rPr lang="fr-FR" sz="3300" dirty="0" err="1" smtClean="0"/>
            <a:t>pédagoqique</a:t>
          </a:r>
          <a:r>
            <a:rPr lang="fr-FR" sz="3300" dirty="0" smtClean="0"/>
            <a:t> </a:t>
          </a:r>
          <a:endParaRPr lang="fr-CH" sz="3300" dirty="0"/>
        </a:p>
      </dgm:t>
    </dgm:pt>
    <dgm:pt modelId="{CC2FD13E-CA26-40B9-81C6-CDAF9EEFD850}" type="parTrans" cxnId="{C0385E3C-F31D-4799-97CD-337363BE820A}">
      <dgm:prSet/>
      <dgm:spPr/>
      <dgm:t>
        <a:bodyPr/>
        <a:lstStyle/>
        <a:p>
          <a:endParaRPr lang="fr-CH"/>
        </a:p>
      </dgm:t>
    </dgm:pt>
    <dgm:pt modelId="{4770164F-0253-49ED-9786-12048A51F7C8}" type="sibTrans" cxnId="{C0385E3C-F31D-4799-97CD-337363BE820A}">
      <dgm:prSet/>
      <dgm:spPr/>
      <dgm:t>
        <a:bodyPr/>
        <a:lstStyle/>
        <a:p>
          <a:endParaRPr lang="fr-CH"/>
        </a:p>
      </dgm:t>
    </dgm:pt>
    <dgm:pt modelId="{73198B99-AE6D-445F-9AF9-ECE8A5DE9557}" type="pres">
      <dgm:prSet presAssocID="{6638A995-A795-49C7-AEF4-D2CB2209D0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AC4CB87D-90D3-40E1-A589-9BA8129CA5BB}" type="pres">
      <dgm:prSet presAssocID="{601F23A3-89BB-4D5B-8296-C87D4712C2E0}" presName="node" presStyleLbl="node1" presStyleIdx="0" presStyleCnt="1" custAng="1677123" custScaleX="91408" custScaleY="4118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0D29295D-8B64-40F2-869E-BDE4E6AE52AE}" type="presOf" srcId="{6638A995-A795-49C7-AEF4-D2CB2209D0AF}" destId="{73198B99-AE6D-445F-9AF9-ECE8A5DE9557}" srcOrd="0" destOrd="0" presId="urn:microsoft.com/office/officeart/2005/8/layout/default"/>
    <dgm:cxn modelId="{C0385E3C-F31D-4799-97CD-337363BE820A}" srcId="{6638A995-A795-49C7-AEF4-D2CB2209D0AF}" destId="{601F23A3-89BB-4D5B-8296-C87D4712C2E0}" srcOrd="0" destOrd="0" parTransId="{CC2FD13E-CA26-40B9-81C6-CDAF9EEFD850}" sibTransId="{4770164F-0253-49ED-9786-12048A51F7C8}"/>
    <dgm:cxn modelId="{E5C0BD86-A2CD-4D52-B826-C4C3C679130F}" type="presOf" srcId="{601F23A3-89BB-4D5B-8296-C87D4712C2E0}" destId="{AC4CB87D-90D3-40E1-A589-9BA8129CA5BB}" srcOrd="0" destOrd="0" presId="urn:microsoft.com/office/officeart/2005/8/layout/default"/>
    <dgm:cxn modelId="{46BE4318-756A-45FE-B36B-9124EB5E6B39}" type="presParOf" srcId="{73198B99-AE6D-445F-9AF9-ECE8A5DE9557}" destId="{AC4CB87D-90D3-40E1-A589-9BA8129CA5B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38A995-A795-49C7-AEF4-D2CB2209D0A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601F23A3-89BB-4D5B-8296-C87D4712C2E0}">
      <dgm:prSet phldrT="[Texte]" custT="1"/>
      <dgm:spPr/>
      <dgm:t>
        <a:bodyPr/>
        <a:lstStyle/>
        <a:p>
          <a:r>
            <a:rPr lang="fr-FR" sz="4000" dirty="0" smtClean="0"/>
            <a:t>Disruption pédagogique</a:t>
          </a:r>
          <a:endParaRPr lang="fr-CH" sz="4000" dirty="0"/>
        </a:p>
      </dgm:t>
    </dgm:pt>
    <dgm:pt modelId="{CC2FD13E-CA26-40B9-81C6-CDAF9EEFD850}" type="parTrans" cxnId="{C0385E3C-F31D-4799-97CD-337363BE820A}">
      <dgm:prSet/>
      <dgm:spPr/>
      <dgm:t>
        <a:bodyPr/>
        <a:lstStyle/>
        <a:p>
          <a:endParaRPr lang="fr-CH"/>
        </a:p>
      </dgm:t>
    </dgm:pt>
    <dgm:pt modelId="{4770164F-0253-49ED-9786-12048A51F7C8}" type="sibTrans" cxnId="{C0385E3C-F31D-4799-97CD-337363BE820A}">
      <dgm:prSet/>
      <dgm:spPr/>
      <dgm:t>
        <a:bodyPr/>
        <a:lstStyle/>
        <a:p>
          <a:endParaRPr lang="fr-CH"/>
        </a:p>
      </dgm:t>
    </dgm:pt>
    <dgm:pt modelId="{73198B99-AE6D-445F-9AF9-ECE8A5DE9557}" type="pres">
      <dgm:prSet presAssocID="{6638A995-A795-49C7-AEF4-D2CB2209D0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AC4CB87D-90D3-40E1-A589-9BA8129CA5BB}" type="pres">
      <dgm:prSet presAssocID="{601F23A3-89BB-4D5B-8296-C87D4712C2E0}" presName="node" presStyleLbl="node1" presStyleIdx="0" presStyleCnt="1" custAng="1677123" custScaleY="38877" custLinFactNeighborX="4097" custLinFactNeighborY="-565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8225BECD-4DDF-41D1-8EDF-00D472379047}" type="presOf" srcId="{601F23A3-89BB-4D5B-8296-C87D4712C2E0}" destId="{AC4CB87D-90D3-40E1-A589-9BA8129CA5BB}" srcOrd="0" destOrd="0" presId="urn:microsoft.com/office/officeart/2005/8/layout/default"/>
    <dgm:cxn modelId="{B4CCADC9-F6D7-4679-BF29-EC9C87A8E0B1}" type="presOf" srcId="{6638A995-A795-49C7-AEF4-D2CB2209D0AF}" destId="{73198B99-AE6D-445F-9AF9-ECE8A5DE9557}" srcOrd="0" destOrd="0" presId="urn:microsoft.com/office/officeart/2005/8/layout/default"/>
    <dgm:cxn modelId="{C0385E3C-F31D-4799-97CD-337363BE820A}" srcId="{6638A995-A795-49C7-AEF4-D2CB2209D0AF}" destId="{601F23A3-89BB-4D5B-8296-C87D4712C2E0}" srcOrd="0" destOrd="0" parTransId="{CC2FD13E-CA26-40B9-81C6-CDAF9EEFD850}" sibTransId="{4770164F-0253-49ED-9786-12048A51F7C8}"/>
    <dgm:cxn modelId="{80D79718-E85E-4DBB-A9D3-91C3E3239738}" type="presParOf" srcId="{73198B99-AE6D-445F-9AF9-ECE8A5DE9557}" destId="{AC4CB87D-90D3-40E1-A589-9BA8129CA5B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38A995-A795-49C7-AEF4-D2CB2209D0A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601F23A3-89BB-4D5B-8296-C87D4712C2E0}">
      <dgm:prSet phldrT="[Texte]" custT="1"/>
      <dgm:spPr/>
      <dgm:t>
        <a:bodyPr/>
        <a:lstStyle/>
        <a:p>
          <a:r>
            <a:rPr lang="fr-FR" sz="4000" dirty="0" smtClean="0"/>
            <a:t>Flexibilisation &amp; Digitalisation</a:t>
          </a:r>
          <a:endParaRPr lang="fr-CH" sz="4000" dirty="0"/>
        </a:p>
      </dgm:t>
    </dgm:pt>
    <dgm:pt modelId="{CC2FD13E-CA26-40B9-81C6-CDAF9EEFD850}" type="parTrans" cxnId="{C0385E3C-F31D-4799-97CD-337363BE820A}">
      <dgm:prSet/>
      <dgm:spPr/>
      <dgm:t>
        <a:bodyPr/>
        <a:lstStyle/>
        <a:p>
          <a:endParaRPr lang="fr-CH"/>
        </a:p>
      </dgm:t>
    </dgm:pt>
    <dgm:pt modelId="{4770164F-0253-49ED-9786-12048A51F7C8}" type="sibTrans" cxnId="{C0385E3C-F31D-4799-97CD-337363BE820A}">
      <dgm:prSet/>
      <dgm:spPr/>
      <dgm:t>
        <a:bodyPr/>
        <a:lstStyle/>
        <a:p>
          <a:endParaRPr lang="fr-CH"/>
        </a:p>
      </dgm:t>
    </dgm:pt>
    <dgm:pt modelId="{73198B99-AE6D-445F-9AF9-ECE8A5DE9557}" type="pres">
      <dgm:prSet presAssocID="{6638A995-A795-49C7-AEF4-D2CB2209D0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AC4CB87D-90D3-40E1-A589-9BA8129CA5BB}" type="pres">
      <dgm:prSet presAssocID="{601F23A3-89BB-4D5B-8296-C87D4712C2E0}" presName="node" presStyleLbl="node1" presStyleIdx="0" presStyleCnt="1" custAng="1677123" custLinFactNeighborX="1243" custLinFactNeighborY="48706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FF3717EF-2216-419E-9BBD-383B4018787B}" type="presOf" srcId="{6638A995-A795-49C7-AEF4-D2CB2209D0AF}" destId="{73198B99-AE6D-445F-9AF9-ECE8A5DE9557}" srcOrd="0" destOrd="0" presId="urn:microsoft.com/office/officeart/2005/8/layout/default"/>
    <dgm:cxn modelId="{C0385E3C-F31D-4799-97CD-337363BE820A}" srcId="{6638A995-A795-49C7-AEF4-D2CB2209D0AF}" destId="{601F23A3-89BB-4D5B-8296-C87D4712C2E0}" srcOrd="0" destOrd="0" parTransId="{CC2FD13E-CA26-40B9-81C6-CDAF9EEFD850}" sibTransId="{4770164F-0253-49ED-9786-12048A51F7C8}"/>
    <dgm:cxn modelId="{44E09E92-BF4E-4321-9AEE-5A2B0A27A2B8}" type="presOf" srcId="{601F23A3-89BB-4D5B-8296-C87D4712C2E0}" destId="{AC4CB87D-90D3-40E1-A589-9BA8129CA5BB}" srcOrd="0" destOrd="0" presId="urn:microsoft.com/office/officeart/2005/8/layout/default"/>
    <dgm:cxn modelId="{742AA3F3-2C95-4BB3-ACE9-7C5F55F64CA7}" type="presParOf" srcId="{73198B99-AE6D-445F-9AF9-ECE8A5DE9557}" destId="{AC4CB87D-90D3-40E1-A589-9BA8129CA5B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CB87D-90D3-40E1-A589-9BA8129CA5BB}">
      <dsp:nvSpPr>
        <dsp:cNvPr id="0" name=""/>
        <dsp:cNvSpPr/>
      </dsp:nvSpPr>
      <dsp:spPr>
        <a:xfrm rot="1677123">
          <a:off x="277216" y="561514"/>
          <a:ext cx="5898473" cy="1594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Environnement d’enseignement et innovation </a:t>
          </a:r>
          <a:r>
            <a:rPr lang="fr-FR" sz="3300" kern="1200" dirty="0" err="1" smtClean="0"/>
            <a:t>pédagoqique</a:t>
          </a:r>
          <a:r>
            <a:rPr lang="fr-FR" sz="3300" kern="1200" dirty="0" smtClean="0"/>
            <a:t> </a:t>
          </a:r>
          <a:endParaRPr lang="fr-CH" sz="3300" kern="1200" dirty="0"/>
        </a:p>
      </dsp:txBody>
      <dsp:txXfrm>
        <a:off x="277216" y="561514"/>
        <a:ext cx="5898473" cy="1594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CB87D-90D3-40E1-A589-9BA8129CA5BB}">
      <dsp:nvSpPr>
        <dsp:cNvPr id="0" name=""/>
        <dsp:cNvSpPr/>
      </dsp:nvSpPr>
      <dsp:spPr>
        <a:xfrm rot="1677123">
          <a:off x="264375" y="606271"/>
          <a:ext cx="6452907" cy="1505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 smtClean="0"/>
            <a:t>Disruption pédagogique</a:t>
          </a:r>
          <a:endParaRPr lang="fr-CH" sz="4000" kern="1200" dirty="0"/>
        </a:p>
      </dsp:txBody>
      <dsp:txXfrm>
        <a:off x="264375" y="606271"/>
        <a:ext cx="6452907" cy="15052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CB87D-90D3-40E1-A589-9BA8129CA5BB}">
      <dsp:nvSpPr>
        <dsp:cNvPr id="0" name=""/>
        <dsp:cNvSpPr/>
      </dsp:nvSpPr>
      <dsp:spPr>
        <a:xfrm rot="1677123">
          <a:off x="1020395" y="1501"/>
          <a:ext cx="4524596" cy="2714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 smtClean="0"/>
            <a:t>Flexibilisation &amp; Digitalisation</a:t>
          </a:r>
          <a:endParaRPr lang="fr-CH" sz="4000" kern="1200" dirty="0"/>
        </a:p>
      </dsp:txBody>
      <dsp:txXfrm>
        <a:off x="1020395" y="1501"/>
        <a:ext cx="4524596" cy="2714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220" cy="340946"/>
          </a:xfrm>
          <a:prstGeom prst="rect">
            <a:avLst/>
          </a:prstGeom>
        </p:spPr>
        <p:txBody>
          <a:bodyPr vert="horz" lIns="57891" tIns="28945" rIns="57891" bIns="28945" rtlCol="0"/>
          <a:lstStyle>
            <a:lvl1pPr algn="l">
              <a:defRPr sz="8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2189" cy="340946"/>
          </a:xfrm>
          <a:prstGeom prst="rect">
            <a:avLst/>
          </a:prstGeom>
        </p:spPr>
        <p:txBody>
          <a:bodyPr vert="horz" lIns="57891" tIns="28945" rIns="57891" bIns="28945" rtlCol="0"/>
          <a:lstStyle>
            <a:lvl1pPr algn="r">
              <a:defRPr sz="800"/>
            </a:lvl1pPr>
          </a:lstStyle>
          <a:p>
            <a:fld id="{62525FE5-4AC8-4FAB-998D-F73852EA5D75}" type="datetimeFigureOut">
              <a:rPr lang="fr-CH" smtClean="0"/>
              <a:t>03.12.2019</a:t>
            </a:fld>
            <a:endParaRPr lang="fr-CH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7891" tIns="28945" rIns="57891" bIns="28945" rtlCol="0" anchor="ctr"/>
          <a:lstStyle/>
          <a:p>
            <a:endParaRPr lang="fr-CH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57891" tIns="28945" rIns="57891" bIns="2894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730"/>
            <a:ext cx="4301220" cy="340946"/>
          </a:xfrm>
          <a:prstGeom prst="rect">
            <a:avLst/>
          </a:prstGeom>
        </p:spPr>
        <p:txBody>
          <a:bodyPr vert="horz" lIns="57891" tIns="28945" rIns="57891" bIns="28945" rtlCol="0" anchor="b"/>
          <a:lstStyle>
            <a:lvl1pPr algn="l">
              <a:defRPr sz="800"/>
            </a:lvl1pPr>
          </a:lstStyle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510" y="6456730"/>
            <a:ext cx="4302189" cy="340946"/>
          </a:xfrm>
          <a:prstGeom prst="rect">
            <a:avLst/>
          </a:prstGeom>
        </p:spPr>
        <p:txBody>
          <a:bodyPr vert="horz" lIns="57891" tIns="28945" rIns="57891" bIns="28945" rtlCol="0" anchor="b"/>
          <a:lstStyle>
            <a:lvl1pPr algn="r">
              <a:defRPr sz="800"/>
            </a:lvl1pPr>
          </a:lstStyle>
          <a:p>
            <a:fld id="{7D697E16-E18E-4B6C-B7BE-2BD7E1C3960B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4125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04042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67835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tif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presentation-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90159" y="703859"/>
            <a:ext cx="14833816" cy="1313873"/>
          </a:xfrm>
          <a:prstGeom prst="rect">
            <a:avLst/>
          </a:prstGeom>
        </p:spPr>
        <p:txBody>
          <a:bodyPr anchor="ctr"/>
          <a:lstStyle>
            <a:lvl1pPr algn="l">
              <a:defRPr sz="4000" b="1" cap="none" baseline="0">
                <a:solidFill>
                  <a:srgbClr val="0060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présentation</a:t>
            </a:r>
            <a:endParaRPr lang="fr-CH" dirty="0"/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3EAC4C20-D7B2-4310-97DD-6E4CBFC27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5756" y="4413601"/>
            <a:ext cx="5600732" cy="2376264"/>
          </a:xfrm>
          <a:prstGeom prst="rect">
            <a:avLst/>
          </a:prstGeom>
          <a:solidFill>
            <a:srgbClr val="DA0066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CF342DDF-6FA3-4773-9C9E-6FAF6C9064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01465" y="6964778"/>
            <a:ext cx="5600732" cy="2376264"/>
          </a:xfrm>
          <a:prstGeom prst="rect">
            <a:avLst/>
          </a:prstGeom>
          <a:solidFill>
            <a:srgbClr val="00925A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 dirty="0"/>
          </a:p>
        </p:txBody>
      </p:sp>
      <p:sp>
        <p:nvSpPr>
          <p:cNvPr id="35" name="Espace réservé du texte 21">
            <a:extLst>
              <a:ext uri="{FF2B5EF4-FFF2-40B4-BE49-F238E27FC236}">
                <a16:creationId xmlns:a16="http://schemas.microsoft.com/office/drawing/2014/main" id="{584DA86C-6545-46F2-80FC-A5E8F5C7B2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69807" y="4413601"/>
            <a:ext cx="5600732" cy="2376264"/>
          </a:xfrm>
          <a:prstGeom prst="rect">
            <a:avLst/>
          </a:prstGeom>
          <a:solidFill>
            <a:srgbClr val="F5C400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 dirty="0"/>
          </a:p>
        </p:txBody>
      </p: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id="{2C1D1B52-8F6F-4863-A384-6CB02BBD1D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1706" y="4402344"/>
            <a:ext cx="5600732" cy="2369336"/>
          </a:xfrm>
          <a:prstGeom prst="rect">
            <a:avLst/>
          </a:prstGeom>
          <a:solidFill>
            <a:srgbClr val="EB6A28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 dirty="0"/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CF42A3D9-C6AD-4B48-ADC8-8439E729BCB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71232" y="6964778"/>
            <a:ext cx="5600732" cy="2376071"/>
          </a:xfrm>
          <a:prstGeom prst="rect">
            <a:avLst/>
          </a:prstGeom>
          <a:solidFill>
            <a:srgbClr val="7B3480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 dirty="0"/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9DF407B4-203A-4D24-A964-0594EDCD84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0159" y="6935337"/>
            <a:ext cx="5600732" cy="2376264"/>
          </a:xfrm>
          <a:prstGeom prst="rect">
            <a:avLst/>
          </a:prstGeom>
          <a:solidFill>
            <a:srgbClr val="0098D8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 dirty="0"/>
          </a:p>
        </p:txBody>
      </p:sp>
      <p:sp>
        <p:nvSpPr>
          <p:cNvPr id="12" name="Espace réservé du texte 14"/>
          <p:cNvSpPr>
            <a:spLocks noGrp="1"/>
          </p:cNvSpPr>
          <p:nvPr>
            <p:ph type="body" sz="quarter" idx="22" hasCustomPrompt="1"/>
          </p:nvPr>
        </p:nvSpPr>
        <p:spPr>
          <a:xfrm>
            <a:off x="390159" y="2996713"/>
            <a:ext cx="15180324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355600" algn="l"/>
              </a:tabLst>
              <a:defRPr lang="fr-FR" sz="3200" b="1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/>
              <a:t>Séance / Manifestation</a:t>
            </a:r>
          </a:p>
        </p:txBody>
      </p:sp>
      <p:sp>
        <p:nvSpPr>
          <p:cNvPr id="17" name="Espace réservé du texte 14"/>
          <p:cNvSpPr>
            <a:spLocks noGrp="1"/>
          </p:cNvSpPr>
          <p:nvPr>
            <p:ph type="body" sz="quarter" idx="23" hasCustomPrompt="1"/>
          </p:nvPr>
        </p:nvSpPr>
        <p:spPr>
          <a:xfrm>
            <a:off x="381706" y="3705288"/>
            <a:ext cx="15180324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355600" algn="l"/>
              </a:tabLst>
              <a:defRPr lang="fr-FR" sz="32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/>
              <a:t>Date</a:t>
            </a:r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052A381B-F7A1-4102-8A62-753D0D7970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159" y="2239199"/>
            <a:ext cx="15180324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355600" algn="l"/>
              </a:tabLst>
              <a:defRPr lang="fr-FR" sz="3200" b="1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/>
              <a:t>Prénom Nom</a:t>
            </a:r>
          </a:p>
        </p:txBody>
      </p:sp>
    </p:spTree>
    <p:extLst>
      <p:ext uri="{BB962C8B-B14F-4D97-AF65-F5344CB8AC3E}">
        <p14:creationId xmlns:p14="http://schemas.microsoft.com/office/powerpoint/2010/main" val="109763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Tableau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90327" y="657659"/>
            <a:ext cx="17281920" cy="1313873"/>
          </a:xfrm>
          <a:prstGeom prst="rect">
            <a:avLst/>
          </a:prstGeom>
          <a:solidFill>
            <a:srgbClr val="F5C400"/>
          </a:solidFill>
        </p:spPr>
        <p:txBody>
          <a:bodyPr anchor="ctr"/>
          <a:lstStyle>
            <a:lvl1pPr algn="l">
              <a:defRPr sz="4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diapositive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diapositive</a:t>
            </a:r>
            <a:endParaRPr lang="fr-CH" dirty="0"/>
          </a:p>
        </p:txBody>
      </p:sp>
      <p:sp>
        <p:nvSpPr>
          <p:cNvPr id="4" name="Espace réservé du texte 14">
            <a:extLst>
              <a:ext uri="{FF2B5EF4-FFF2-40B4-BE49-F238E27FC236}">
                <a16:creationId xmlns:a16="http://schemas.microsoft.com/office/drawing/2014/main" id="{5BE87883-7BA9-4351-81F2-54CAE2A1CD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327" y="2336800"/>
            <a:ext cx="17281920" cy="677564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95350" indent="-438150">
              <a:buFont typeface="Symbol" panose="05050102010706020507" pitchFamily="18" charset="2"/>
              <a:buChar char="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Bullet point</a:t>
            </a:r>
          </a:p>
          <a:p>
            <a:pPr lvl="1"/>
            <a:r>
              <a:rPr lang="fr-FR" dirty="0"/>
              <a:t>XX</a:t>
            </a:r>
          </a:p>
          <a:p>
            <a:pPr lvl="0"/>
            <a:r>
              <a:rPr lang="fr-FR" dirty="0"/>
              <a:t>Bullet point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079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Tableau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18319" y="657659"/>
            <a:ext cx="17425936" cy="1313873"/>
          </a:xfrm>
          <a:prstGeom prst="rect">
            <a:avLst/>
          </a:prstGeom>
          <a:solidFill>
            <a:srgbClr val="7B3480"/>
          </a:solidFill>
        </p:spPr>
        <p:txBody>
          <a:bodyPr anchor="ctr"/>
          <a:lstStyle>
            <a:lvl1pPr algn="l">
              <a:defRPr sz="4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diapositive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diapositive</a:t>
            </a:r>
            <a:endParaRPr lang="fr-CH" dirty="0"/>
          </a:p>
        </p:txBody>
      </p:sp>
      <p:sp>
        <p:nvSpPr>
          <p:cNvPr id="4" name="Espace réservé du texte 14">
            <a:extLst>
              <a:ext uri="{FF2B5EF4-FFF2-40B4-BE49-F238E27FC236}">
                <a16:creationId xmlns:a16="http://schemas.microsoft.com/office/drawing/2014/main" id="{A68D2F18-C02D-4866-8DEC-81D2461CA2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327" y="2336800"/>
            <a:ext cx="17281920" cy="677564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95350" indent="-438150">
              <a:buFont typeface="Symbol" panose="05050102010706020507" pitchFamily="18" charset="2"/>
              <a:buChar char="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Bullet point</a:t>
            </a:r>
          </a:p>
          <a:p>
            <a:pPr lvl="1"/>
            <a:r>
              <a:rPr lang="fr-FR" dirty="0"/>
              <a:t>XX</a:t>
            </a:r>
          </a:p>
          <a:p>
            <a:pPr lvl="0"/>
            <a:r>
              <a:rPr lang="fr-FR" dirty="0"/>
              <a:t>Bullet point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6806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_no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0"/>
          </p:nvPr>
        </p:nvSpPr>
        <p:spPr>
          <a:xfrm>
            <a:off x="390327" y="687512"/>
            <a:ext cx="17353928" cy="84249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2709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_Titre sur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85993" y="543496"/>
            <a:ext cx="17281920" cy="677926"/>
          </a:xfrm>
          <a:prstGeom prst="rect">
            <a:avLst/>
          </a:prstGeom>
        </p:spPr>
        <p:txBody>
          <a:bodyPr anchor="ctr"/>
          <a:lstStyle>
            <a:lvl1pPr algn="l">
              <a:defRPr sz="4000" b="1" cap="none" baseline="0">
                <a:solidFill>
                  <a:srgbClr val="0060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diapositive</a:t>
            </a:r>
            <a:endParaRPr lang="fr-CH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9A39921A-262C-43D5-8056-77B9F327C4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327" y="1479600"/>
            <a:ext cx="17281920" cy="763284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95350" indent="-438150"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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2538" indent="-3381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 i="1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Texte niveau 1</a:t>
            </a:r>
          </a:p>
          <a:p>
            <a:pPr lvl="1"/>
            <a:r>
              <a:rPr lang="fr-FR" dirty="0"/>
              <a:t>Texte niveau 2</a:t>
            </a:r>
          </a:p>
          <a:p>
            <a:pPr lvl="2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Texte niveau 3</a:t>
            </a:r>
          </a:p>
          <a:p>
            <a:pPr lvl="0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Texte niveau 1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Texte niveau 2</a:t>
            </a:r>
          </a:p>
          <a:p>
            <a:pPr lvl="2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Texte niveau 3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0430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calair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9" y="398098"/>
            <a:ext cx="17310658" cy="9349900"/>
          </a:xfrm>
          <a:prstGeom prst="rect">
            <a:avLst/>
          </a:prstGeom>
        </p:spPr>
      </p:pic>
      <p:sp>
        <p:nvSpPr>
          <p:cNvPr id="9" name="Holder 2"/>
          <p:cNvSpPr>
            <a:spLocks noGrp="1"/>
          </p:cNvSpPr>
          <p:nvPr>
            <p:ph type="title" hasCustomPrompt="1"/>
          </p:nvPr>
        </p:nvSpPr>
        <p:spPr>
          <a:xfrm>
            <a:off x="621798" y="2775744"/>
            <a:ext cx="16826033" cy="1080120"/>
          </a:xfrm>
          <a:prstGeom prst="rect">
            <a:avLst/>
          </a:prstGeom>
        </p:spPr>
        <p:txBody>
          <a:bodyPr/>
          <a:lstStyle>
            <a:lvl1pPr algn="l">
              <a:defRPr sz="60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Titre</a:t>
            </a:r>
            <a:endParaRPr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148" y="8807638"/>
            <a:ext cx="1844044" cy="880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901806-06A2-4853-BE8F-472E2F490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8" y="9330761"/>
            <a:ext cx="2319528" cy="2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69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9" y="399479"/>
            <a:ext cx="17319368" cy="93485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031" y="9184456"/>
            <a:ext cx="1844044" cy="414529"/>
          </a:xfrm>
          <a:prstGeom prst="rect">
            <a:avLst/>
          </a:prstGeom>
        </p:spPr>
      </p:pic>
      <p:sp>
        <p:nvSpPr>
          <p:cNvPr id="9" name="Holder 2"/>
          <p:cNvSpPr>
            <a:spLocks noGrp="1"/>
          </p:cNvSpPr>
          <p:nvPr>
            <p:ph type="title" hasCustomPrompt="1"/>
          </p:nvPr>
        </p:nvSpPr>
        <p:spPr>
          <a:xfrm>
            <a:off x="621798" y="2775744"/>
            <a:ext cx="16826033" cy="1080120"/>
          </a:xfrm>
          <a:prstGeom prst="rect">
            <a:avLst/>
          </a:prstGeom>
        </p:spPr>
        <p:txBody>
          <a:bodyPr/>
          <a:lstStyle>
            <a:lvl1pPr algn="l">
              <a:defRPr sz="60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9880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9" y="398098"/>
            <a:ext cx="17310658" cy="9349900"/>
          </a:xfrm>
          <a:prstGeom prst="rect">
            <a:avLst/>
          </a:prstGeom>
        </p:spPr>
      </p:pic>
      <p:sp>
        <p:nvSpPr>
          <p:cNvPr id="9" name="Holder 2"/>
          <p:cNvSpPr>
            <a:spLocks noGrp="1"/>
          </p:cNvSpPr>
          <p:nvPr>
            <p:ph type="title" hasCustomPrompt="1"/>
          </p:nvPr>
        </p:nvSpPr>
        <p:spPr>
          <a:xfrm>
            <a:off x="621798" y="2775744"/>
            <a:ext cx="16826033" cy="1080120"/>
          </a:xfrm>
          <a:prstGeom prst="rect">
            <a:avLst/>
          </a:prstGeom>
        </p:spPr>
        <p:txBody>
          <a:bodyPr/>
          <a:lstStyle>
            <a:lvl1pPr algn="l">
              <a:defRPr sz="60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Titre</a:t>
            </a:r>
            <a:endParaRPr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031" y="9184456"/>
            <a:ext cx="1844044" cy="41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46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_rose"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9" y="391769"/>
            <a:ext cx="17319368" cy="9356230"/>
          </a:xfrm>
          <a:prstGeom prst="rect">
            <a:avLst/>
          </a:prstGeom>
        </p:spPr>
      </p:pic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621798" y="2775744"/>
            <a:ext cx="16826033" cy="1080120"/>
          </a:xfrm>
          <a:prstGeom prst="rect">
            <a:avLst/>
          </a:prstGeom>
        </p:spPr>
        <p:txBody>
          <a:bodyPr/>
          <a:lstStyle>
            <a:lvl1pPr algn="l">
              <a:defRPr sz="60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Titre</a:t>
            </a:r>
            <a:endParaRPr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031" y="9184456"/>
            <a:ext cx="1844044" cy="41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9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9" y="428380"/>
            <a:ext cx="17319368" cy="9319617"/>
          </a:xfrm>
          <a:prstGeom prst="rect">
            <a:avLst/>
          </a:prstGeom>
        </p:spPr>
      </p:pic>
      <p:sp>
        <p:nvSpPr>
          <p:cNvPr id="8" name="Holder 2"/>
          <p:cNvSpPr>
            <a:spLocks noGrp="1"/>
          </p:cNvSpPr>
          <p:nvPr>
            <p:ph type="title" hasCustomPrompt="1"/>
          </p:nvPr>
        </p:nvSpPr>
        <p:spPr>
          <a:xfrm>
            <a:off x="621798" y="2775744"/>
            <a:ext cx="16826033" cy="1080120"/>
          </a:xfrm>
          <a:prstGeom prst="rect">
            <a:avLst/>
          </a:prstGeom>
        </p:spPr>
        <p:txBody>
          <a:bodyPr/>
          <a:lstStyle>
            <a:lvl1pPr algn="l">
              <a:defRPr sz="60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Titre</a:t>
            </a:r>
            <a:endParaRPr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031" y="9184456"/>
            <a:ext cx="1844044" cy="41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43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8" y="408138"/>
            <a:ext cx="17314209" cy="9339860"/>
          </a:xfrm>
          <a:prstGeom prst="rect">
            <a:avLst/>
          </a:prstGeom>
        </p:spPr>
      </p:pic>
      <p:sp>
        <p:nvSpPr>
          <p:cNvPr id="8" name="Holder 2"/>
          <p:cNvSpPr>
            <a:spLocks noGrp="1"/>
          </p:cNvSpPr>
          <p:nvPr>
            <p:ph type="title" hasCustomPrompt="1"/>
          </p:nvPr>
        </p:nvSpPr>
        <p:spPr>
          <a:xfrm>
            <a:off x="621798" y="2775744"/>
            <a:ext cx="16826033" cy="1080120"/>
          </a:xfrm>
          <a:prstGeom prst="rect">
            <a:avLst/>
          </a:prstGeom>
        </p:spPr>
        <p:txBody>
          <a:bodyPr/>
          <a:lstStyle>
            <a:lvl1pPr algn="l">
              <a:defRPr sz="60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Titre</a:t>
            </a:r>
            <a:endParaRPr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031" y="9184456"/>
            <a:ext cx="1844044" cy="41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2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Presentation-Cherch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68292" y="2301862"/>
            <a:ext cx="17202247" cy="131387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CH" sz="4000" b="1" kern="1200" cap="none" baseline="0" dirty="0">
                <a:solidFill>
                  <a:srgbClr val="006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H" noProof="0" dirty="0"/>
              <a:t>Titre</a:t>
            </a:r>
            <a:r>
              <a:rPr lang="en-US" dirty="0"/>
              <a:t> de la </a:t>
            </a:r>
            <a:r>
              <a:rPr lang="fr-CH" noProof="0" dirty="0"/>
              <a:t>présentation</a:t>
            </a:r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21" hasCustomPrompt="1"/>
          </p:nvPr>
        </p:nvSpPr>
        <p:spPr>
          <a:xfrm>
            <a:off x="368292" y="506963"/>
            <a:ext cx="15180324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355600" algn="l"/>
              </a:tabLst>
              <a:defRPr lang="fr-FR" sz="32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/>
              <a:t>Prénom Nom</a:t>
            </a:r>
          </a:p>
        </p:txBody>
      </p:sp>
      <p:sp>
        <p:nvSpPr>
          <p:cNvPr id="12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368292" y="1304829"/>
            <a:ext cx="15180324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355600" algn="l"/>
              </a:tabLst>
              <a:defRPr lang="fr-FR" sz="3200" b="1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/>
              <a:t>Fonction, Haute école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3EAC4C20-D7B2-4310-97DD-6E4CBFC27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159" y="4413601"/>
            <a:ext cx="5600732" cy="2376264"/>
          </a:xfrm>
          <a:prstGeom prst="rect">
            <a:avLst/>
          </a:prstGeom>
          <a:solidFill>
            <a:srgbClr val="DA0066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 dirty="0"/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2C1D1B52-8F6F-4863-A384-6CB02BBD1D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9049" y="6942265"/>
            <a:ext cx="5600732" cy="2369336"/>
          </a:xfrm>
          <a:prstGeom prst="rect">
            <a:avLst/>
          </a:prstGeom>
          <a:solidFill>
            <a:srgbClr val="EB6A28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9DF407B4-203A-4D24-A964-0594EDCD84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0159" y="6935337"/>
            <a:ext cx="5600732" cy="2376264"/>
          </a:xfrm>
          <a:prstGeom prst="rect">
            <a:avLst/>
          </a:prstGeom>
          <a:solidFill>
            <a:srgbClr val="0098D8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 dirty="0"/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CF42A3D9-C6AD-4B48-ADC8-8439E729BCB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002102" y="6942265"/>
            <a:ext cx="5600732" cy="2376071"/>
          </a:xfrm>
          <a:prstGeom prst="rect">
            <a:avLst/>
          </a:prstGeom>
          <a:solidFill>
            <a:srgbClr val="7B3480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 dirty="0"/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584DA86C-6545-46F2-80FC-A5E8F5C7B2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69807" y="4413601"/>
            <a:ext cx="5600732" cy="2376264"/>
          </a:xfrm>
          <a:prstGeom prst="rect">
            <a:avLst/>
          </a:prstGeom>
          <a:solidFill>
            <a:srgbClr val="F5C400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CF342DDF-6FA3-4773-9C9E-6FAF6C9064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79983" y="4413601"/>
            <a:ext cx="5600732" cy="2376264"/>
          </a:xfrm>
          <a:prstGeom prst="rect">
            <a:avLst/>
          </a:prstGeom>
          <a:solidFill>
            <a:srgbClr val="00925A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CB847921-48E4-4E0A-A4C0-37E1CFDF2A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5879" y="9492145"/>
            <a:ext cx="17202246" cy="5334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tabLst>
                <a:tab pos="355600" algn="l"/>
              </a:tabLst>
              <a:defRPr lang="fr-FR" sz="32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05662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9" y="424160"/>
            <a:ext cx="17314208" cy="9323837"/>
          </a:xfrm>
          <a:prstGeom prst="rect">
            <a:avLst/>
          </a:prstGeom>
        </p:spPr>
      </p:pic>
      <p:sp>
        <p:nvSpPr>
          <p:cNvPr id="8" name="Holder 2"/>
          <p:cNvSpPr>
            <a:spLocks noGrp="1"/>
          </p:cNvSpPr>
          <p:nvPr>
            <p:ph type="title" hasCustomPrompt="1"/>
          </p:nvPr>
        </p:nvSpPr>
        <p:spPr>
          <a:xfrm>
            <a:off x="621798" y="2775744"/>
            <a:ext cx="16826033" cy="1080120"/>
          </a:xfrm>
          <a:prstGeom prst="rect">
            <a:avLst/>
          </a:prstGeom>
        </p:spPr>
        <p:txBody>
          <a:bodyPr/>
          <a:lstStyle>
            <a:lvl1pPr algn="l">
              <a:defRPr sz="60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Titre</a:t>
            </a:r>
            <a:endParaRPr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031" y="9184456"/>
            <a:ext cx="1844044" cy="41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57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presentation-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90159" y="703859"/>
            <a:ext cx="14833816" cy="1313873"/>
          </a:xfrm>
          <a:prstGeom prst="rect">
            <a:avLst/>
          </a:prstGeom>
        </p:spPr>
        <p:txBody>
          <a:bodyPr anchor="ctr"/>
          <a:lstStyle>
            <a:lvl1pPr algn="l">
              <a:defRPr sz="4000" b="1" cap="none" baseline="0">
                <a:solidFill>
                  <a:srgbClr val="0060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présentation</a:t>
            </a:r>
            <a:endParaRPr lang="fr-CH" dirty="0"/>
          </a:p>
        </p:txBody>
      </p:sp>
      <p:sp>
        <p:nvSpPr>
          <p:cNvPr id="12" name="Espace réservé du texte 14"/>
          <p:cNvSpPr>
            <a:spLocks noGrp="1"/>
          </p:cNvSpPr>
          <p:nvPr>
            <p:ph type="body" sz="quarter" idx="22" hasCustomPrompt="1"/>
          </p:nvPr>
        </p:nvSpPr>
        <p:spPr>
          <a:xfrm>
            <a:off x="378886" y="2894747"/>
            <a:ext cx="15180324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355600" algn="l"/>
              </a:tabLst>
              <a:defRPr lang="fr-FR" sz="3200" b="1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/>
              <a:t>Séance / Manifestation</a:t>
            </a:r>
          </a:p>
        </p:txBody>
      </p:sp>
      <p:sp>
        <p:nvSpPr>
          <p:cNvPr id="17" name="Espace réservé du texte 14"/>
          <p:cNvSpPr>
            <a:spLocks noGrp="1"/>
          </p:cNvSpPr>
          <p:nvPr>
            <p:ph type="body" sz="quarter" idx="23" hasCustomPrompt="1"/>
          </p:nvPr>
        </p:nvSpPr>
        <p:spPr>
          <a:xfrm>
            <a:off x="378886" y="3550295"/>
            <a:ext cx="15180324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355600" algn="l"/>
              </a:tabLst>
              <a:defRPr lang="fr-FR" sz="32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/>
              <a:t>Date</a:t>
            </a:r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052A381B-F7A1-4102-8A62-753D0D7970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159" y="2239199"/>
            <a:ext cx="15180324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355600" algn="l"/>
              </a:tabLst>
              <a:defRPr lang="fr-FR" sz="3200" b="1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/>
              <a:t>Prénom Nom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9C240A57-48E6-4664-B25F-AD77AD9F7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621" y="4431928"/>
            <a:ext cx="5600732" cy="2376264"/>
          </a:xfrm>
          <a:prstGeom prst="rect">
            <a:avLst/>
          </a:prstGeom>
          <a:solidFill>
            <a:srgbClr val="DA0066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1F0BFAB7-E29F-4C22-8C82-900B0055D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4511" y="6960592"/>
            <a:ext cx="5600732" cy="2369336"/>
          </a:xfrm>
          <a:prstGeom prst="rect">
            <a:avLst/>
          </a:prstGeom>
          <a:solidFill>
            <a:srgbClr val="EB6A28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79EFED89-5A3B-4226-B43A-DF9F6C5288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5621" y="6953664"/>
            <a:ext cx="5600732" cy="2376264"/>
          </a:xfrm>
          <a:prstGeom prst="rect">
            <a:avLst/>
          </a:prstGeom>
          <a:solidFill>
            <a:srgbClr val="0098D8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F15F0EBE-4089-4590-82A3-C4E7F16CE0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007564" y="6960592"/>
            <a:ext cx="5600732" cy="2376071"/>
          </a:xfrm>
          <a:prstGeom prst="rect">
            <a:avLst/>
          </a:prstGeom>
          <a:solidFill>
            <a:srgbClr val="7B3480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DC47D7B6-591D-4557-AF31-76585FEFC0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75269" y="4431928"/>
            <a:ext cx="5600732" cy="2376264"/>
          </a:xfrm>
          <a:prstGeom prst="rect">
            <a:avLst/>
          </a:prstGeom>
          <a:solidFill>
            <a:srgbClr val="F5C400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C22581AB-506F-4563-A645-1D23D8B6A2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5445" y="4431928"/>
            <a:ext cx="5600732" cy="2376264"/>
          </a:xfrm>
          <a:prstGeom prst="rect">
            <a:avLst/>
          </a:prstGeom>
          <a:solidFill>
            <a:srgbClr val="00925A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7426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Presentation-Cherch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68292" y="2301862"/>
            <a:ext cx="17202247" cy="131387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CH" sz="4000" b="1" kern="1200" cap="none" baseline="0" dirty="0">
                <a:solidFill>
                  <a:srgbClr val="006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H" noProof="0" dirty="0"/>
              <a:t>Titre</a:t>
            </a:r>
            <a:r>
              <a:rPr lang="en-US" dirty="0"/>
              <a:t> de la </a:t>
            </a:r>
            <a:r>
              <a:rPr lang="fr-CH" noProof="0" dirty="0"/>
              <a:t>présentation</a:t>
            </a:r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21" hasCustomPrompt="1"/>
          </p:nvPr>
        </p:nvSpPr>
        <p:spPr>
          <a:xfrm>
            <a:off x="368292" y="506963"/>
            <a:ext cx="15180324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355600" algn="l"/>
              </a:tabLst>
              <a:defRPr lang="fr-FR" sz="32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/>
              <a:t>Prénom Nom</a:t>
            </a:r>
          </a:p>
        </p:txBody>
      </p:sp>
      <p:sp>
        <p:nvSpPr>
          <p:cNvPr id="12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368292" y="1304829"/>
            <a:ext cx="15180324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355600" algn="l"/>
              </a:tabLst>
              <a:defRPr lang="fr-FR" sz="3200" b="1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/>
              <a:t>Fonction, Haute école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3EAC4C20-D7B2-4310-97DD-6E4CBFC27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159" y="4287912"/>
            <a:ext cx="5600732" cy="2376264"/>
          </a:xfrm>
          <a:prstGeom prst="rect">
            <a:avLst/>
          </a:prstGeom>
          <a:solidFill>
            <a:srgbClr val="DA0066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2C1D1B52-8F6F-4863-A384-6CB02BBD1D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9049" y="6816576"/>
            <a:ext cx="5600732" cy="2369336"/>
          </a:xfrm>
          <a:prstGeom prst="rect">
            <a:avLst/>
          </a:prstGeom>
          <a:solidFill>
            <a:srgbClr val="EB6A28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9DF407B4-203A-4D24-A964-0594EDCD84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0159" y="6809648"/>
            <a:ext cx="5600732" cy="2376264"/>
          </a:xfrm>
          <a:prstGeom prst="rect">
            <a:avLst/>
          </a:prstGeom>
          <a:solidFill>
            <a:srgbClr val="0098D8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CF42A3D9-C6AD-4B48-ADC8-8439E729BCB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002102" y="6816576"/>
            <a:ext cx="5600732" cy="2376071"/>
          </a:xfrm>
          <a:prstGeom prst="rect">
            <a:avLst/>
          </a:prstGeom>
          <a:solidFill>
            <a:srgbClr val="7B3480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584DA86C-6545-46F2-80FC-A5E8F5C7B2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69807" y="4287912"/>
            <a:ext cx="5600732" cy="2376264"/>
          </a:xfrm>
          <a:prstGeom prst="rect">
            <a:avLst/>
          </a:prstGeom>
          <a:solidFill>
            <a:srgbClr val="F5C400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CF342DDF-6FA3-4773-9C9E-6FAF6C9064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79983" y="4287912"/>
            <a:ext cx="5600732" cy="2376264"/>
          </a:xfrm>
          <a:prstGeom prst="rect">
            <a:avLst/>
          </a:prstGeom>
          <a:solidFill>
            <a:srgbClr val="00925A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E3501119-27AB-43AB-97DC-4043048B3A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8875" y="9401656"/>
            <a:ext cx="17202246" cy="5334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tabLst>
                <a:tab pos="355600" algn="l"/>
              </a:tabLst>
              <a:defRPr lang="fr-FR" sz="32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6093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90327" y="657659"/>
            <a:ext cx="17281920" cy="677926"/>
          </a:xfrm>
          <a:prstGeom prst="rect">
            <a:avLst/>
          </a:prstGeom>
        </p:spPr>
        <p:txBody>
          <a:bodyPr anchor="ctr"/>
          <a:lstStyle>
            <a:lvl1pPr algn="l">
              <a:defRPr sz="4000" b="1" cap="none" baseline="0">
                <a:solidFill>
                  <a:srgbClr val="0060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  <a:endParaRPr lang="fr-CH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7B27362-5F78-4445-B769-028250430D7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41141321"/>
              </p:ext>
            </p:extLst>
          </p:nvPr>
        </p:nvGraphicFramePr>
        <p:xfrm>
          <a:off x="390329" y="1839640"/>
          <a:ext cx="17281918" cy="6696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242">
                  <a:extLst>
                    <a:ext uri="{9D8B030D-6E8A-4147-A177-3AD203B41FA5}">
                      <a16:colId xmlns:a16="http://schemas.microsoft.com/office/drawing/2014/main" val="2816856591"/>
                    </a:ext>
                  </a:extLst>
                </a:gridCol>
                <a:gridCol w="13002587">
                  <a:extLst>
                    <a:ext uri="{9D8B030D-6E8A-4147-A177-3AD203B41FA5}">
                      <a16:colId xmlns:a16="http://schemas.microsoft.com/office/drawing/2014/main" val="3863861306"/>
                    </a:ext>
                  </a:extLst>
                </a:gridCol>
                <a:gridCol w="1645896">
                  <a:extLst>
                    <a:ext uri="{9D8B030D-6E8A-4147-A177-3AD203B41FA5}">
                      <a16:colId xmlns:a16="http://schemas.microsoft.com/office/drawing/2014/main" val="225521731"/>
                    </a:ext>
                  </a:extLst>
                </a:gridCol>
                <a:gridCol w="1728193">
                  <a:extLst>
                    <a:ext uri="{9D8B030D-6E8A-4147-A177-3AD203B41FA5}">
                      <a16:colId xmlns:a16="http://schemas.microsoft.com/office/drawing/2014/main" val="2402693979"/>
                    </a:ext>
                  </a:extLst>
                </a:gridCol>
              </a:tblGrid>
              <a:tr h="9566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0"/>
                      <a:r>
                        <a:rPr lang="fr-CH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Durée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100979"/>
                  </a:ext>
                </a:extLst>
              </a:tr>
              <a:tr h="956678">
                <a:tc>
                  <a:txBody>
                    <a:bodyPr/>
                    <a:lstStyle/>
                    <a:p>
                      <a:pPr algn="ctr"/>
                      <a:r>
                        <a:rPr lang="fr-CH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0" algn="l"/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152178"/>
                  </a:ext>
                </a:extLst>
              </a:tr>
              <a:tr h="956678">
                <a:tc>
                  <a:txBody>
                    <a:bodyPr/>
                    <a:lstStyle/>
                    <a:p>
                      <a:pPr algn="ctr"/>
                      <a:r>
                        <a:rPr lang="fr-CH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0" algn="l"/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121317"/>
                  </a:ext>
                </a:extLst>
              </a:tr>
              <a:tr h="956678">
                <a:tc>
                  <a:txBody>
                    <a:bodyPr/>
                    <a:lstStyle/>
                    <a:p>
                      <a:pPr algn="ctr"/>
                      <a:r>
                        <a:rPr lang="fr-CH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0" algn="l"/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955970"/>
                  </a:ext>
                </a:extLst>
              </a:tr>
              <a:tr h="956678">
                <a:tc>
                  <a:txBody>
                    <a:bodyPr/>
                    <a:lstStyle/>
                    <a:p>
                      <a:pPr algn="ctr"/>
                      <a:r>
                        <a:rPr lang="fr-CH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0" algn="l"/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455549"/>
                  </a:ext>
                </a:extLst>
              </a:tr>
              <a:tr h="956678">
                <a:tc>
                  <a:txBody>
                    <a:bodyPr/>
                    <a:lstStyle/>
                    <a:p>
                      <a:pPr algn="ctr"/>
                      <a:r>
                        <a:rPr lang="fr-CH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0" algn="l"/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723458"/>
                  </a:ext>
                </a:extLst>
              </a:tr>
              <a:tr h="956678">
                <a:tc>
                  <a:txBody>
                    <a:bodyPr/>
                    <a:lstStyle/>
                    <a:p>
                      <a:pPr algn="ctr"/>
                      <a:r>
                        <a:rPr lang="fr-CH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0" algn="l"/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666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56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Titre-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90327" y="657659"/>
            <a:ext cx="17281920" cy="677926"/>
          </a:xfrm>
          <a:prstGeom prst="rect">
            <a:avLst/>
          </a:prstGeom>
        </p:spPr>
        <p:txBody>
          <a:bodyPr anchor="ctr"/>
          <a:lstStyle>
            <a:lvl1pPr algn="l">
              <a:defRPr sz="4000" b="1" cap="none" baseline="0">
                <a:solidFill>
                  <a:srgbClr val="0060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diapositive</a:t>
            </a:r>
            <a:endParaRPr lang="fr-CH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390327" y="1623616"/>
            <a:ext cx="17281920" cy="748883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95350" indent="-438150">
              <a:buFont typeface="Symbol" panose="05050102010706020507" pitchFamily="18" charset="2"/>
              <a:buChar char="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Bullet point</a:t>
            </a:r>
          </a:p>
          <a:p>
            <a:pPr lvl="1"/>
            <a:r>
              <a:rPr lang="fr-FR" dirty="0"/>
              <a:t>XX</a:t>
            </a:r>
          </a:p>
          <a:p>
            <a:pPr lvl="0"/>
            <a:r>
              <a:rPr lang="fr-FR" dirty="0"/>
              <a:t>Bullet point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712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Titre-2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90327" y="657659"/>
            <a:ext cx="17281920" cy="1313873"/>
          </a:xfrm>
          <a:prstGeom prst="rect">
            <a:avLst/>
          </a:prstGeom>
        </p:spPr>
        <p:txBody>
          <a:bodyPr anchor="ctr"/>
          <a:lstStyle>
            <a:lvl1pPr algn="l">
              <a:defRPr sz="4000" b="1" cap="none" baseline="0">
                <a:solidFill>
                  <a:srgbClr val="0060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diapositive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diapositive</a:t>
            </a:r>
            <a:endParaRPr lang="fr-CH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390327" y="2336800"/>
            <a:ext cx="17281920" cy="677564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95350" indent="-438150">
              <a:buFont typeface="Symbol" panose="05050102010706020507" pitchFamily="18" charset="2"/>
              <a:buChar char="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Bullet point</a:t>
            </a:r>
          </a:p>
          <a:p>
            <a:pPr lvl="1"/>
            <a:r>
              <a:rPr lang="fr-FR" dirty="0"/>
              <a:t>XX</a:t>
            </a:r>
          </a:p>
          <a:p>
            <a:pPr lvl="0"/>
            <a:r>
              <a:rPr lang="fr-FR" dirty="0"/>
              <a:t>Bullet point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513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Tableau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90327" y="657659"/>
            <a:ext cx="17281920" cy="1313873"/>
          </a:xfrm>
          <a:prstGeom prst="rect">
            <a:avLst/>
          </a:prstGeom>
          <a:solidFill>
            <a:srgbClr val="0098D8"/>
          </a:solidFill>
        </p:spPr>
        <p:txBody>
          <a:bodyPr anchor="ctr"/>
          <a:lstStyle>
            <a:lvl1pPr algn="l">
              <a:defRPr sz="4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diapositive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diapositive</a:t>
            </a:r>
            <a:endParaRPr lang="fr-CH" dirty="0"/>
          </a:p>
        </p:txBody>
      </p:sp>
      <p:sp>
        <p:nvSpPr>
          <p:cNvPr id="4" name="Espace réservé du texte 14">
            <a:extLst>
              <a:ext uri="{FF2B5EF4-FFF2-40B4-BE49-F238E27FC236}">
                <a16:creationId xmlns:a16="http://schemas.microsoft.com/office/drawing/2014/main" id="{AE988B08-9385-403E-B4C8-56844B311A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327" y="2336800"/>
            <a:ext cx="17281920" cy="677564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95350" indent="-438150">
              <a:buFont typeface="Symbol" panose="05050102010706020507" pitchFamily="18" charset="2"/>
              <a:buChar char="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Bullet point</a:t>
            </a:r>
          </a:p>
          <a:p>
            <a:pPr lvl="1"/>
            <a:r>
              <a:rPr lang="fr-FR" dirty="0"/>
              <a:t>XX</a:t>
            </a:r>
          </a:p>
          <a:p>
            <a:pPr lvl="0"/>
            <a:r>
              <a:rPr lang="fr-FR" dirty="0"/>
              <a:t>Bullet point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679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Tableau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90327" y="657659"/>
            <a:ext cx="17281920" cy="1313873"/>
          </a:xfrm>
          <a:prstGeom prst="rect">
            <a:avLst/>
          </a:prstGeom>
          <a:solidFill>
            <a:srgbClr val="DA0066"/>
          </a:solidFill>
        </p:spPr>
        <p:txBody>
          <a:bodyPr anchor="ctr"/>
          <a:lstStyle>
            <a:lvl1pPr algn="l">
              <a:defRPr sz="4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diapositive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diapositive</a:t>
            </a:r>
            <a:endParaRPr lang="fr-CH" dirty="0"/>
          </a:p>
        </p:txBody>
      </p:sp>
      <p:sp>
        <p:nvSpPr>
          <p:cNvPr id="4" name="Espace réservé du texte 14">
            <a:extLst>
              <a:ext uri="{FF2B5EF4-FFF2-40B4-BE49-F238E27FC236}">
                <a16:creationId xmlns:a16="http://schemas.microsoft.com/office/drawing/2014/main" id="{A0F11664-B592-447C-8E68-C9F5871EA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327" y="2336800"/>
            <a:ext cx="17281920" cy="677564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95350" indent="-438150">
              <a:buFont typeface="Symbol" panose="05050102010706020507" pitchFamily="18" charset="2"/>
              <a:buChar char="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Bullet point</a:t>
            </a:r>
          </a:p>
          <a:p>
            <a:pPr lvl="1"/>
            <a:r>
              <a:rPr lang="fr-FR" dirty="0"/>
              <a:t>XX</a:t>
            </a:r>
          </a:p>
          <a:p>
            <a:pPr lvl="0"/>
            <a:r>
              <a:rPr lang="fr-FR" dirty="0"/>
              <a:t>Bullet point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878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Tableau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90327" y="657659"/>
            <a:ext cx="17281920" cy="1313873"/>
          </a:xfrm>
          <a:prstGeom prst="rect">
            <a:avLst/>
          </a:prstGeom>
          <a:solidFill>
            <a:srgbClr val="EB6A28"/>
          </a:solidFill>
        </p:spPr>
        <p:txBody>
          <a:bodyPr anchor="ctr"/>
          <a:lstStyle>
            <a:lvl1pPr algn="l">
              <a:defRPr sz="4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diapositive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diapositive</a:t>
            </a:r>
            <a:endParaRPr lang="fr-CH" dirty="0"/>
          </a:p>
        </p:txBody>
      </p:sp>
      <p:sp>
        <p:nvSpPr>
          <p:cNvPr id="4" name="Espace réservé du texte 14">
            <a:extLst>
              <a:ext uri="{FF2B5EF4-FFF2-40B4-BE49-F238E27FC236}">
                <a16:creationId xmlns:a16="http://schemas.microsoft.com/office/drawing/2014/main" id="{3CFD5F49-2818-4C7C-B09E-B6CD1A8062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327" y="2336800"/>
            <a:ext cx="17281920" cy="677564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95350" indent="-438150">
              <a:buFont typeface="Symbol" panose="05050102010706020507" pitchFamily="18" charset="2"/>
              <a:buChar char="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Bullet point</a:t>
            </a:r>
          </a:p>
          <a:p>
            <a:pPr lvl="1"/>
            <a:r>
              <a:rPr lang="fr-FR" dirty="0"/>
              <a:t>XX</a:t>
            </a:r>
          </a:p>
          <a:p>
            <a:pPr lvl="0"/>
            <a:r>
              <a:rPr lang="fr-FR" dirty="0"/>
              <a:t>Bullet point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82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Tableau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90327" y="657659"/>
            <a:ext cx="17281920" cy="1313873"/>
          </a:xfrm>
          <a:prstGeom prst="rect">
            <a:avLst/>
          </a:prstGeom>
          <a:solidFill>
            <a:srgbClr val="00925A"/>
          </a:solidFill>
        </p:spPr>
        <p:txBody>
          <a:bodyPr anchor="ctr"/>
          <a:lstStyle>
            <a:lvl1pPr algn="l">
              <a:defRPr sz="4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diapositive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diapositive</a:t>
            </a:r>
            <a:endParaRPr lang="fr-CH" dirty="0"/>
          </a:p>
        </p:txBody>
      </p:sp>
      <p:sp>
        <p:nvSpPr>
          <p:cNvPr id="4" name="Espace réservé du texte 14">
            <a:extLst>
              <a:ext uri="{FF2B5EF4-FFF2-40B4-BE49-F238E27FC236}">
                <a16:creationId xmlns:a16="http://schemas.microsoft.com/office/drawing/2014/main" id="{A0A65D9D-3780-4326-80BB-3C34DA616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327" y="2336800"/>
            <a:ext cx="17281920" cy="677564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95350" indent="-438150">
              <a:buFont typeface="Symbol" panose="05050102010706020507" pitchFamily="18" charset="2"/>
              <a:buChar char="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Bullet point</a:t>
            </a:r>
          </a:p>
          <a:p>
            <a:pPr lvl="1"/>
            <a:r>
              <a:rPr lang="fr-FR" dirty="0"/>
              <a:t>XX</a:t>
            </a:r>
          </a:p>
          <a:p>
            <a:pPr lvl="0"/>
            <a:r>
              <a:rPr lang="fr-FR" dirty="0"/>
              <a:t>Bullet point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834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tiff"/><Relationship Id="rId4" Type="http://schemas.openxmlformats.org/officeDocument/2006/relationships/image" Target="../media/image1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935" y="183456"/>
            <a:ext cx="2749296" cy="141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9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2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023" y="9486514"/>
            <a:ext cx="1844044" cy="41148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7" y="9558142"/>
            <a:ext cx="2319528" cy="2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6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9" r:id="rId2"/>
    <p:sldLayoutId id="2147483720" r:id="rId3"/>
    <p:sldLayoutId id="2147483726" r:id="rId4"/>
    <p:sldLayoutId id="2147483725" r:id="rId5"/>
    <p:sldLayoutId id="2147483727" r:id="rId6"/>
    <p:sldLayoutId id="2147483728" r:id="rId7"/>
    <p:sldLayoutId id="2147483729" r:id="rId8"/>
    <p:sldLayoutId id="2147483730" r:id="rId9"/>
    <p:sldLayoutId id="2147483712" r:id="rId10"/>
    <p:sldLayoutId id="2147483734" r:id="rId11"/>
    <p:sldLayoutId id="214748373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01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4" r:id="rId2"/>
    <p:sldLayoutId id="2147483707" r:id="rId3"/>
    <p:sldLayoutId id="2147483718" r:id="rId4"/>
    <p:sldLayoutId id="2147483716" r:id="rId5"/>
    <p:sldLayoutId id="2147483715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>
            <a:extLst>
              <a:ext uri="{FF2B5EF4-FFF2-40B4-BE49-F238E27FC236}">
                <a16:creationId xmlns:a16="http://schemas.microsoft.com/office/drawing/2014/main" id="{19E0C15C-6EEC-4775-8DED-81DF7F8DBE12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927" y="543496"/>
            <a:ext cx="2757522" cy="1423655"/>
          </a:xfrm>
          <a:prstGeom prst="rect">
            <a:avLst/>
          </a:prstGeom>
        </p:spPr>
      </p:pic>
      <p:pic>
        <p:nvPicPr>
          <p:cNvPr id="5" name="Image 2">
            <a:extLst>
              <a:ext uri="{FF2B5EF4-FFF2-40B4-BE49-F238E27FC236}">
                <a16:creationId xmlns:a16="http://schemas.microsoft.com/office/drawing/2014/main" id="{AB2965E4-5129-496E-A8A6-DFDC333582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7" y="9558142"/>
            <a:ext cx="2319528" cy="2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6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7BA5-8C2D-4CCD-904A-FF23A6445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Quelle évolution pour les formations tertiaires à l’avenir ?</a:t>
            </a:r>
            <a:endParaRPr lang="fr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9980D0-6B96-427E-8187-CC3E86D0088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8886" y="2361335"/>
            <a:ext cx="15180324" cy="533400"/>
          </a:xfrm>
        </p:spPr>
        <p:txBody>
          <a:bodyPr/>
          <a:lstStyle/>
          <a:p>
            <a:r>
              <a:rPr lang="fr-CH" dirty="0" smtClean="0"/>
              <a:t>Yves Rey, Vice-recteur HES-SO</a:t>
            </a:r>
          </a:p>
          <a:p>
            <a:r>
              <a:rPr lang="fr-CH" dirty="0" smtClean="0"/>
              <a:t>Jeudi </a:t>
            </a:r>
            <a:r>
              <a:rPr lang="fr-CH" smtClean="0"/>
              <a:t>5 </a:t>
            </a:r>
            <a:r>
              <a:rPr lang="fr-CH" smtClean="0"/>
              <a:t>décembre</a:t>
            </a:r>
            <a:r>
              <a:rPr lang="fr-CH" smtClean="0"/>
              <a:t> </a:t>
            </a:r>
            <a:r>
              <a:rPr lang="fr-CH" dirty="0" smtClean="0"/>
              <a:t>2019</a:t>
            </a:r>
          </a:p>
          <a:p>
            <a:r>
              <a:rPr lang="fr-CH" dirty="0" smtClean="0"/>
              <a:t>Journée spéciale de l’IFFT - </a:t>
            </a:r>
            <a:r>
              <a:rPr lang="fr-CH" dirty="0" err="1" smtClean="0"/>
              <a:t>Tolochenaz</a:t>
            </a:r>
            <a:endParaRPr lang="fr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1F0DE-38CD-49E3-B802-14E0E6BA30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92AFB8-3271-45B2-805F-1FDD70FF78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5E991F-C937-4C53-A703-28D9A9F827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87E35E-330D-42D3-BC1A-29E7B71AE1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E5C9AC-85B8-486D-BD19-B3D077D5D6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BA18A-0559-457E-B62F-FF134A28E0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136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34D7-B217-4F6C-9395-94B021D9B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67" y="4359920"/>
            <a:ext cx="16826033" cy="1080120"/>
          </a:xfrm>
        </p:spPr>
        <p:txBody>
          <a:bodyPr/>
          <a:lstStyle/>
          <a:p>
            <a:r>
              <a:rPr lang="fr-CH" dirty="0" smtClean="0"/>
              <a:t>Merci de votre attention</a:t>
            </a:r>
            <a:br>
              <a:rPr lang="fr-CH" dirty="0" smtClean="0"/>
            </a:br>
            <a:r>
              <a:rPr lang="fr-CH" dirty="0"/>
              <a:t/>
            </a:r>
            <a:br>
              <a:rPr lang="fr-CH" dirty="0"/>
            </a:br>
            <a:r>
              <a:rPr lang="fr-CH" dirty="0" smtClean="0"/>
              <a:t>www.hes-so.ch</a:t>
            </a:r>
            <a:endParaRPr lang="fr-CH" dirty="0"/>
          </a:p>
        </p:txBody>
      </p:sp>
      <p:sp>
        <p:nvSpPr>
          <p:cNvPr id="3" name="ZoneTexte 2"/>
          <p:cNvSpPr txBox="1"/>
          <p:nvPr/>
        </p:nvSpPr>
        <p:spPr>
          <a:xfrm>
            <a:off x="462335" y="9616504"/>
            <a:ext cx="1760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529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La HES-SO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H" dirty="0" smtClean="0"/>
          </a:p>
          <a:p>
            <a:r>
              <a:rPr lang="fr-CH" dirty="0" smtClean="0"/>
              <a:t>28 hautes écoles dans 7 cantons</a:t>
            </a:r>
          </a:p>
          <a:p>
            <a:r>
              <a:rPr lang="fr-CH" dirty="0" smtClean="0"/>
              <a:t>Plus de 21’000 étudiantes et étudiants</a:t>
            </a:r>
          </a:p>
          <a:p>
            <a:r>
              <a:rPr lang="fr-CH" dirty="0" smtClean="0"/>
              <a:t>70 cursus </a:t>
            </a:r>
            <a:r>
              <a:rPr lang="fr-CH" dirty="0" err="1" smtClean="0"/>
              <a:t>Bachelor</a:t>
            </a:r>
            <a:r>
              <a:rPr lang="fr-CH" dirty="0" smtClean="0"/>
              <a:t> &amp; Master</a:t>
            </a:r>
          </a:p>
          <a:p>
            <a:r>
              <a:rPr lang="fr-CH" dirty="0" smtClean="0"/>
              <a:t>255 formations continues</a:t>
            </a:r>
          </a:p>
          <a:p>
            <a:r>
              <a:rPr lang="fr-CH" dirty="0" smtClean="0"/>
              <a:t>3’000 projets de recherche</a:t>
            </a:r>
          </a:p>
          <a:p>
            <a:endParaRPr lang="fr-CH" dirty="0" smtClean="0"/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4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955" y="2556272"/>
            <a:ext cx="6636292" cy="633670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87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98D8"/>
          </a:solidFill>
        </p:spPr>
        <p:txBody>
          <a:bodyPr/>
          <a:lstStyle/>
          <a:p>
            <a:r>
              <a:rPr lang="fr-CH" dirty="0"/>
              <a:t>Quelle évolution pour les formations tertiaires à l'avenir 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H" dirty="0" smtClean="0"/>
          </a:p>
          <a:p>
            <a:r>
              <a:rPr lang="fr-CH" dirty="0"/>
              <a:t>L</a:t>
            </a:r>
            <a:r>
              <a:rPr lang="fr-CH" dirty="0" smtClean="0"/>
              <a:t>’apprentissage tout au long de la vie LLL </a:t>
            </a:r>
          </a:p>
          <a:p>
            <a:r>
              <a:rPr lang="fr-CH" dirty="0"/>
              <a:t>L</a:t>
            </a:r>
            <a:r>
              <a:rPr lang="fr-CH" dirty="0" smtClean="0"/>
              <a:t>’individualisation et flexibilisation des parcours d’études</a:t>
            </a:r>
          </a:p>
          <a:p>
            <a:r>
              <a:rPr lang="fr-CH" dirty="0"/>
              <a:t>L</a:t>
            </a:r>
            <a:r>
              <a:rPr lang="fr-CH" dirty="0" smtClean="0"/>
              <a:t>a perméabilité entre les formations et aussi avec le monde professionnel (les différents types de validation d’acquis)</a:t>
            </a:r>
          </a:p>
          <a:p>
            <a:endParaRPr lang="fr-CH" dirty="0" smtClean="0"/>
          </a:p>
          <a:p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6324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</a:t>
            </a:r>
            <a:r>
              <a:rPr lang="fr-CH" dirty="0" smtClean="0"/>
              <a:t>pprentissage </a:t>
            </a:r>
            <a:r>
              <a:rPr lang="fr-CH" dirty="0"/>
              <a:t>tout au long de la vie LLL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00" y="1971532"/>
            <a:ext cx="13876670" cy="728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30950-55A8-41C5-9EF2-241A9E7C4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Concrètement </a:t>
            </a:r>
            <a:r>
              <a:rPr lang="fr-CH" dirty="0" smtClean="0"/>
              <a:t>? Innovation – Bonnes pratiques - </a:t>
            </a:r>
            <a:br>
              <a:rPr lang="fr-CH" dirty="0" smtClean="0"/>
            </a:br>
            <a:r>
              <a:rPr lang="fr-CH" dirty="0" smtClean="0"/>
              <a:t>Mutualisation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D91FE6-2465-4190-BA64-FC078915CC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Hôpital simulé (Haute école La Source)</a:t>
            </a:r>
            <a:br>
              <a:rPr lang="fr-FR" dirty="0" smtClean="0"/>
            </a:br>
            <a:r>
              <a:rPr lang="fr-FR" dirty="0" smtClean="0"/>
              <a:t>2500 m2 dédié à la simulation des soins </a:t>
            </a:r>
          </a:p>
          <a:p>
            <a:pPr lvl="1"/>
            <a:r>
              <a:rPr lang="fr-CH" b="0" dirty="0" smtClean="0"/>
              <a:t>7 chambres </a:t>
            </a:r>
            <a:r>
              <a:rPr lang="fr-CH" b="0" dirty="0"/>
              <a:t>d’hospitalisation,</a:t>
            </a:r>
          </a:p>
          <a:p>
            <a:pPr lvl="1"/>
            <a:r>
              <a:rPr lang="fr-CH" b="0" dirty="0" smtClean="0"/>
              <a:t>2 appartements </a:t>
            </a:r>
            <a:r>
              <a:rPr lang="fr-CH" b="0" dirty="0"/>
              <a:t>pour les soins à domicile,</a:t>
            </a:r>
          </a:p>
          <a:p>
            <a:pPr lvl="1"/>
            <a:r>
              <a:rPr lang="fr-CH" b="0" dirty="0" smtClean="0"/>
              <a:t>3 salles </a:t>
            </a:r>
            <a:r>
              <a:rPr lang="fr-CH" b="0" dirty="0"/>
              <a:t>de simulation haute fidélité,</a:t>
            </a:r>
          </a:p>
          <a:p>
            <a:pPr lvl="1"/>
            <a:r>
              <a:rPr lang="fr-CH" b="0" dirty="0"/>
              <a:t>un desk d’accueil</a:t>
            </a:r>
            <a:r>
              <a:rPr lang="fr-CH" b="0" dirty="0" smtClean="0"/>
              <a:t>, une pharmacie, une </a:t>
            </a:r>
            <a:r>
              <a:rPr lang="fr-CH" b="0" dirty="0"/>
              <a:t>zone </a:t>
            </a:r>
            <a:r>
              <a:rPr lang="fr-CH" b="0" dirty="0" smtClean="0"/>
              <a:t/>
            </a:r>
            <a:br>
              <a:rPr lang="fr-CH" b="0" dirty="0" smtClean="0"/>
            </a:br>
            <a:r>
              <a:rPr lang="fr-CH" b="0" dirty="0" smtClean="0"/>
              <a:t>de </a:t>
            </a:r>
            <a:r>
              <a:rPr lang="fr-CH" b="0" dirty="0"/>
              <a:t>préparation </a:t>
            </a:r>
            <a:r>
              <a:rPr lang="fr-CH" b="0" dirty="0" smtClean="0"/>
              <a:t>infirmière</a:t>
            </a:r>
          </a:p>
          <a:p>
            <a:pPr lvl="1"/>
            <a:r>
              <a:rPr lang="fr-CH" b="0" dirty="0" smtClean="0"/>
              <a:t>des </a:t>
            </a:r>
            <a:r>
              <a:rPr lang="fr-CH" b="0" dirty="0"/>
              <a:t>locaux pour le matériel de soins</a:t>
            </a:r>
            <a:r>
              <a:rPr lang="fr-CH" b="0" dirty="0" smtClean="0"/>
              <a:t>.</a:t>
            </a:r>
          </a:p>
          <a:p>
            <a:r>
              <a:rPr lang="fr-CH" b="0" dirty="0" smtClean="0"/>
              <a:t>En lien étroit avec le </a:t>
            </a:r>
            <a:r>
              <a:rPr lang="fr-CH" b="0" dirty="0" err="1" smtClean="0"/>
              <a:t>Silab</a:t>
            </a:r>
            <a:endParaRPr lang="fr-CH" b="0" dirty="0"/>
          </a:p>
        </p:txBody>
      </p:sp>
      <p:pic>
        <p:nvPicPr>
          <p:cNvPr id="1026" name="Picture 2" descr="HÃ´pital simulÃ© en images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10" y="3790211"/>
            <a:ext cx="7305675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hema P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567" y="8362382"/>
            <a:ext cx="13249472" cy="15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036271166"/>
              </p:ext>
            </p:extLst>
          </p:nvPr>
        </p:nvGraphicFramePr>
        <p:xfrm>
          <a:off x="12343655" y="697872"/>
          <a:ext cx="6452907" cy="2717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264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30950-55A8-41C5-9EF2-241A9E7C4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Concrètement </a:t>
            </a:r>
            <a:r>
              <a:rPr lang="fr-CH" dirty="0" smtClean="0"/>
              <a:t>? Innovation – Bonnes pratiques -</a:t>
            </a:r>
            <a:br>
              <a:rPr lang="fr-CH" dirty="0" smtClean="0"/>
            </a:br>
            <a:r>
              <a:rPr lang="fr-CH" dirty="0" smtClean="0"/>
              <a:t>Mutualisation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D91FE6-2465-4190-BA64-FC078915CC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Team </a:t>
            </a:r>
            <a:r>
              <a:rPr lang="fr-FR" dirty="0" err="1"/>
              <a:t>A</a:t>
            </a:r>
            <a:r>
              <a:rPr lang="fr-FR" dirty="0" err="1" smtClean="0"/>
              <a:t>cademy</a:t>
            </a:r>
            <a:r>
              <a:rPr lang="fr-FR" dirty="0" smtClean="0"/>
              <a:t> (HEG Valais Wallis)</a:t>
            </a:r>
          </a:p>
          <a:p>
            <a:pPr lvl="1"/>
            <a:r>
              <a:rPr lang="fr-FR" dirty="0" smtClean="0"/>
              <a:t>Disruption totale dans l’approche pédagogique </a:t>
            </a:r>
            <a:br>
              <a:rPr lang="fr-FR" dirty="0" smtClean="0"/>
            </a:br>
            <a:r>
              <a:rPr lang="fr-FR" dirty="0" smtClean="0"/>
              <a:t>et le questionnement du rôle de l’enseignant</a:t>
            </a:r>
          </a:p>
          <a:p>
            <a:pPr lvl="1"/>
            <a:r>
              <a:rPr lang="fr-FR" dirty="0" smtClean="0"/>
              <a:t>Etudiant au centre du dispositif d’apprentissage</a:t>
            </a:r>
          </a:p>
        </p:txBody>
      </p:sp>
      <p:pic>
        <p:nvPicPr>
          <p:cNvPr id="2052" name="Picture 4" descr="Image result for team academy hes-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631" y="1852905"/>
            <a:ext cx="4947190" cy="173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eamacademy.ch/wp-content/uploads/2018/03/formationSt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998" y="4143896"/>
            <a:ext cx="13299954" cy="603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657733553"/>
              </p:ext>
            </p:extLst>
          </p:nvPr>
        </p:nvGraphicFramePr>
        <p:xfrm>
          <a:off x="12343655" y="697872"/>
          <a:ext cx="6452907" cy="2717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696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30950-55A8-41C5-9EF2-241A9E7C4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D91FE6-2465-4190-BA64-FC078915CC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fr-FR" b="1" dirty="0" smtClean="0">
                <a:sym typeface="Wingdings" panose="05000000000000000000" pitchFamily="2" charset="2"/>
              </a:rPr>
              <a:t>Online CAS </a:t>
            </a:r>
            <a:r>
              <a:rPr lang="fr-FR" b="1" dirty="0" err="1" smtClean="0">
                <a:sym typeface="Wingdings" panose="05000000000000000000" pitchFamily="2" charset="2"/>
              </a:rPr>
              <a:t>Sustainable</a:t>
            </a:r>
            <a:r>
              <a:rPr lang="fr-FR" b="1" dirty="0" smtClean="0">
                <a:sym typeface="Wingdings" panose="05000000000000000000" pitchFamily="2" charset="2"/>
              </a:rPr>
              <a:t> Finance (HEG Genève)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br>
              <a:rPr lang="fr-FR" dirty="0" smtClean="0">
                <a:sym typeface="Wingdings" panose="05000000000000000000" pitchFamily="2" charset="2"/>
              </a:rPr>
            </a:br>
            <a:r>
              <a:rPr lang="fr-FR" dirty="0" smtClean="0">
                <a:sym typeface="Wingdings" panose="05000000000000000000" pitchFamily="2" charset="2"/>
              </a:rPr>
              <a:t> CAS réalisé principalement sous forme de </a:t>
            </a:r>
            <a:r>
              <a:rPr lang="fr-FR" dirty="0" err="1" smtClean="0">
                <a:sym typeface="Wingdings" panose="05000000000000000000" pitchFamily="2" charset="2"/>
              </a:rPr>
              <a:t>MOOCs</a:t>
            </a:r>
            <a:endParaRPr lang="fr-FR" dirty="0" smtClean="0"/>
          </a:p>
        </p:txBody>
      </p:sp>
      <p:pic>
        <p:nvPicPr>
          <p:cNvPr id="2056" name="Picture 8" descr="Image result for CAS sustainable finance H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39" y="2994893"/>
            <a:ext cx="8231665" cy="230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456308856"/>
              </p:ext>
            </p:extLst>
          </p:nvPr>
        </p:nvGraphicFramePr>
        <p:xfrm>
          <a:off x="12343655" y="697872"/>
          <a:ext cx="6452907" cy="2717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99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34D7-B217-4F6C-9395-94B021D9B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206" y="1911648"/>
            <a:ext cx="16826033" cy="108012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H" sz="4000" dirty="0" smtClean="0"/>
              <a:t>Agilité</a:t>
            </a:r>
            <a:br>
              <a:rPr lang="fr-CH" sz="4000" dirty="0" smtClean="0"/>
            </a:br>
            <a:r>
              <a:rPr lang="fr-CH" sz="4000" dirty="0" smtClean="0"/>
              <a:t>Conduite pédagogique</a:t>
            </a:r>
            <a:br>
              <a:rPr lang="fr-CH" sz="4000" dirty="0" smtClean="0"/>
            </a:br>
            <a:r>
              <a:rPr lang="fr-CH" sz="4000" dirty="0" smtClean="0"/>
              <a:t>Esprit d’équipe</a:t>
            </a:r>
            <a:br>
              <a:rPr lang="fr-CH" sz="4000" dirty="0" smtClean="0"/>
            </a:br>
            <a:r>
              <a:rPr lang="fr-CH" sz="4000" dirty="0" smtClean="0"/>
              <a:t>Accompagnement</a:t>
            </a:r>
            <a:br>
              <a:rPr lang="fr-CH" sz="4000" dirty="0" smtClean="0"/>
            </a:br>
            <a:r>
              <a:rPr lang="fr-CH" sz="4000" dirty="0"/>
              <a:t/>
            </a:r>
            <a:br>
              <a:rPr lang="fr-CH" sz="4000" dirty="0"/>
            </a:br>
            <a:endParaRPr lang="fr-CH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462335" y="9760520"/>
            <a:ext cx="171379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347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Académisation en HES ?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9" y="1971532"/>
            <a:ext cx="10153128" cy="724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CB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rgbClr val="565658"/>
          </a:solidFill>
        </a:ln>
      </a:spPr>
      <a:bodyPr wrap="square" lIns="0" tIns="0" rIns="0" bIns="0" rtlCol="0"/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Masque_PPT_vp" id="{F6FE4570-C084-4FF3-8A16-8F28825972DC}" vid="{8289A944-27F2-4BA6-8624-BF206DB7146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CB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rgbClr val="565658"/>
          </a:solidFill>
        </a:ln>
      </a:spPr>
      <a:bodyPr wrap="square" lIns="0" tIns="0" rIns="0" bIns="0" rtlCol="0"/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Masque_PPT_vp" id="{F6FE4570-C084-4FF3-8A16-8F28825972DC}" vid="{8289A944-27F2-4BA6-8624-BF206DB7146D}"/>
    </a:ext>
  </a:extLst>
</a:theme>
</file>

<file path=ppt/theme/theme4.xml><?xml version="1.0" encoding="utf-8"?>
<a:theme xmlns:a="http://schemas.openxmlformats.org/drawingml/2006/main" name="Slide_tit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vierge_powerpoint_VF_2018-04-13" id="{6CABB146-CAAA-4C9F-9B58-6C31D17D1930}" vid="{C55A3558-72B9-469A-9C4B-6BF5653221FB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Masque_PPT_vp</Template>
  <TotalTime>0</TotalTime>
  <Words>160</Words>
  <Application>Microsoft Office PowerPoint</Application>
  <PresentationFormat>Personnalisé</PresentationFormat>
  <Paragraphs>36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Symbol</vt:lpstr>
      <vt:lpstr>Wingdings</vt:lpstr>
      <vt:lpstr>Conception personnalisée</vt:lpstr>
      <vt:lpstr>Office Theme</vt:lpstr>
      <vt:lpstr>1_Office Theme</vt:lpstr>
      <vt:lpstr>Slide_titre</vt:lpstr>
      <vt:lpstr>Quelle évolution pour les formations tertiaires à l’avenir ?</vt:lpstr>
      <vt:lpstr>La HES-SO</vt:lpstr>
      <vt:lpstr>Quelle évolution pour les formations tertiaires à l'avenir ?</vt:lpstr>
      <vt:lpstr>Apprentissage tout au long de la vie LLL </vt:lpstr>
      <vt:lpstr>Concrètement ? Innovation – Bonnes pratiques -  Mutualisation</vt:lpstr>
      <vt:lpstr>Concrètement ? Innovation – Bonnes pratiques - Mutualisation</vt:lpstr>
      <vt:lpstr>Présentation PowerPoint</vt:lpstr>
      <vt:lpstr>Agilité Conduite pédagogique Esprit d’équipe Accompagnement  </vt:lpstr>
      <vt:lpstr>Académisation en HES ?</vt:lpstr>
      <vt:lpstr>Merci de votre attention  www.hes-so.ch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KS</dc:creator>
  <cp:lastModifiedBy>Miche Jean-Luc</cp:lastModifiedBy>
  <cp:revision>212</cp:revision>
  <cp:lastPrinted>2018-03-01T13:11:42Z</cp:lastPrinted>
  <dcterms:created xsi:type="dcterms:W3CDTF">2017-09-21T10:17:03Z</dcterms:created>
  <dcterms:modified xsi:type="dcterms:W3CDTF">2019-12-03T07:28:24Z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2016-07-13T00:00:00Z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2016-07-13T00:00:00Z</vt:filetime>
  </property>
</Properties>
</file>